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3"/>
  </p:notesMasterIdLst>
  <p:sldIdLst>
    <p:sldId id="284" r:id="rId2"/>
    <p:sldId id="287" r:id="rId3"/>
    <p:sldId id="285" r:id="rId4"/>
    <p:sldId id="286" r:id="rId5"/>
    <p:sldId id="311" r:id="rId6"/>
    <p:sldId id="310" r:id="rId7"/>
    <p:sldId id="314" r:id="rId8"/>
    <p:sldId id="260" r:id="rId9"/>
    <p:sldId id="312" r:id="rId10"/>
    <p:sldId id="263" r:id="rId11"/>
    <p:sldId id="292" r:id="rId12"/>
    <p:sldId id="293" r:id="rId13"/>
    <p:sldId id="264" r:id="rId14"/>
    <p:sldId id="294" r:id="rId15"/>
    <p:sldId id="295" r:id="rId16"/>
    <p:sldId id="265" r:id="rId17"/>
    <p:sldId id="296" r:id="rId18"/>
    <p:sldId id="297" r:id="rId19"/>
    <p:sldId id="298" r:id="rId20"/>
    <p:sldId id="307" r:id="rId21"/>
    <p:sldId id="30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99FF"/>
    <a:srgbClr val="99CCFF"/>
    <a:srgbClr val="FFCC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3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15FB2-1C50-4441-82F4-493D478FC1DF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8A373E7-F802-441B-9B0D-C7E8E3700907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5BFBB349-D73B-405E-9A7E-156013731D29}" type="parTrans" cxnId="{7C028E18-28EE-4A26-9E4E-11FB6052BFFC}">
      <dgm:prSet/>
      <dgm:spPr/>
      <dgm:t>
        <a:bodyPr/>
        <a:lstStyle/>
        <a:p>
          <a:endParaRPr lang="en-GB"/>
        </a:p>
      </dgm:t>
    </dgm:pt>
    <dgm:pt modelId="{266DB7CD-2D36-47A6-BFAD-ADE2A12C4063}" type="sibTrans" cxnId="{7C028E18-28EE-4A26-9E4E-11FB6052BFFC}">
      <dgm:prSet/>
      <dgm:spPr/>
      <dgm:t>
        <a:bodyPr/>
        <a:lstStyle/>
        <a:p>
          <a:endParaRPr lang="en-GB"/>
        </a:p>
      </dgm:t>
    </dgm:pt>
    <dgm:pt modelId="{5D384113-4F35-4BF9-B3DC-F432B07DE763}">
      <dgm:prSet phldrT="[Text]" custT="1"/>
      <dgm:spPr/>
      <dgm:t>
        <a:bodyPr/>
        <a:lstStyle/>
        <a:p>
          <a:r>
            <a:rPr lang="en-GB" sz="2200" b="1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Engineering Design </a:t>
          </a:r>
          <a:r>
            <a:rPr lang="en-GB" sz="2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of integrated </a:t>
          </a:r>
          <a:r>
            <a:rPr lang="en-GB" sz="2200" dirty="0" smtClean="0">
              <a:effectLst/>
              <a:latin typeface="Cambria" panose="02040503050406030204" pitchFamily="18" charset="0"/>
              <a:cs typeface="Times New Roman" panose="02020603050405020304" pitchFamily="18" charset="0"/>
            </a:rPr>
            <a:t>Blue/Green and Grey </a:t>
          </a:r>
          <a:r>
            <a:rPr lang="en-GB" sz="2200" b="1" dirty="0" smtClean="0">
              <a:effectLst/>
              <a:latin typeface="Cambria" panose="02040503050406030204" pitchFamily="18" charset="0"/>
              <a:cs typeface="Times New Roman" panose="02020603050405020304" pitchFamily="18" charset="0"/>
            </a:rPr>
            <a:t>(</a:t>
          </a:r>
          <a:r>
            <a:rPr lang="en-GB" sz="2200" b="1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B/G+G)</a:t>
          </a:r>
          <a:r>
            <a:rPr lang="en-GB" sz="2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surface water treatment trains that support resilient management of water quantity and quality</a:t>
          </a:r>
          <a:endParaRPr lang="en-GB" sz="2200" dirty="0"/>
        </a:p>
      </dgm:t>
    </dgm:pt>
    <dgm:pt modelId="{B5DEEC28-9B9F-4894-8D19-0182654C09F7}" type="parTrans" cxnId="{018F4FD0-7287-4FB0-82DF-5088B553F684}">
      <dgm:prSet/>
      <dgm:spPr/>
      <dgm:t>
        <a:bodyPr/>
        <a:lstStyle/>
        <a:p>
          <a:endParaRPr lang="en-GB"/>
        </a:p>
      </dgm:t>
    </dgm:pt>
    <dgm:pt modelId="{D80718E8-99F4-4618-BC79-DFAD9846F778}" type="sibTrans" cxnId="{018F4FD0-7287-4FB0-82DF-5088B553F684}">
      <dgm:prSet/>
      <dgm:spPr/>
      <dgm:t>
        <a:bodyPr/>
        <a:lstStyle/>
        <a:p>
          <a:endParaRPr lang="en-GB"/>
        </a:p>
      </dgm:t>
    </dgm:pt>
    <dgm:pt modelId="{BFE69CB7-3826-4919-8FF0-06DA5F458E11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2F96D5B6-2C8C-40C5-A2C3-E2CF59ED0259}" type="parTrans" cxnId="{53CF54FC-C64E-4FEC-90F4-19FD9EE6C55E}">
      <dgm:prSet/>
      <dgm:spPr/>
      <dgm:t>
        <a:bodyPr/>
        <a:lstStyle/>
        <a:p>
          <a:endParaRPr lang="en-GB"/>
        </a:p>
      </dgm:t>
    </dgm:pt>
    <dgm:pt modelId="{4A0F75B2-371E-44C4-8FBE-CC34A292C76F}" type="sibTrans" cxnId="{53CF54FC-C64E-4FEC-90F4-19FD9EE6C55E}">
      <dgm:prSet/>
      <dgm:spPr/>
      <dgm:t>
        <a:bodyPr/>
        <a:lstStyle/>
        <a:p>
          <a:endParaRPr lang="en-GB"/>
        </a:p>
      </dgm:t>
    </dgm:pt>
    <dgm:pt modelId="{1C35CC27-0E3D-4647-B3CB-E3226BAC684A}">
      <dgm:prSet phldrT="[Text]" custT="1"/>
      <dgm:spPr/>
      <dgm:t>
        <a:bodyPr/>
        <a:lstStyle/>
        <a:p>
          <a:r>
            <a:rPr lang="en-GB" sz="2200" b="1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Planning</a:t>
          </a:r>
          <a:r>
            <a:rPr lang="en-GB" sz="2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that puts urban flood risk management at the </a:t>
          </a:r>
          <a:r>
            <a:rPr lang="en-GB" sz="2200" b="0" i="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heart of urban planning &amp; </a:t>
          </a:r>
          <a:r>
            <a:rPr lang="en-GB" sz="2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focuses on interfaces between planners, developers, engineers and </a:t>
          </a:r>
          <a:r>
            <a:rPr lang="en-GB" sz="2200" i="1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communities</a:t>
          </a:r>
          <a:endParaRPr lang="en-GB" sz="2200" dirty="0"/>
        </a:p>
      </dgm:t>
    </dgm:pt>
    <dgm:pt modelId="{4484B435-586F-49F9-AB54-98326D05F154}" type="parTrans" cxnId="{8036D5A0-42A4-4C80-B5DD-CB24058FFE79}">
      <dgm:prSet/>
      <dgm:spPr/>
      <dgm:t>
        <a:bodyPr/>
        <a:lstStyle/>
        <a:p>
          <a:endParaRPr lang="en-GB"/>
        </a:p>
      </dgm:t>
    </dgm:pt>
    <dgm:pt modelId="{0D303753-5A17-49CB-9169-AF12897416A3}" type="sibTrans" cxnId="{8036D5A0-42A4-4C80-B5DD-CB24058FFE79}">
      <dgm:prSet/>
      <dgm:spPr/>
      <dgm:t>
        <a:bodyPr/>
        <a:lstStyle/>
        <a:p>
          <a:endParaRPr lang="en-GB"/>
        </a:p>
      </dgm:t>
    </dgm:pt>
    <dgm:pt modelId="{194DFA6B-0864-43B8-BC0F-5D51194996E0}">
      <dgm:prSet phldrT="[Text]"/>
      <dgm:spPr/>
      <dgm:t>
        <a:bodyPr/>
        <a:lstStyle/>
        <a:p>
          <a:r>
            <a:rPr lang="en-GB" dirty="0" smtClean="0"/>
            <a:t> </a:t>
          </a:r>
          <a:endParaRPr lang="en-GB" dirty="0"/>
        </a:p>
      </dgm:t>
    </dgm:pt>
    <dgm:pt modelId="{25512952-7713-4C9B-9FA5-C7AC6C6D2D9B}" type="parTrans" cxnId="{D6E094C9-7BB4-4668-8229-F29025187645}">
      <dgm:prSet/>
      <dgm:spPr/>
      <dgm:t>
        <a:bodyPr/>
        <a:lstStyle/>
        <a:p>
          <a:endParaRPr lang="en-GB"/>
        </a:p>
      </dgm:t>
    </dgm:pt>
    <dgm:pt modelId="{9FA7A5C1-F191-48A2-8755-8DB02934A681}" type="sibTrans" cxnId="{D6E094C9-7BB4-4668-8229-F29025187645}">
      <dgm:prSet/>
      <dgm:spPr/>
      <dgm:t>
        <a:bodyPr/>
        <a:lstStyle/>
        <a:p>
          <a:endParaRPr lang="en-GB"/>
        </a:p>
      </dgm:t>
    </dgm:pt>
    <dgm:pt modelId="{7C1E5D00-B617-4730-ACB9-65D68E4CB298}">
      <dgm:prSet phldrT="[Text]" custT="1"/>
      <dgm:spPr/>
      <dgm:t>
        <a:bodyPr/>
        <a:lstStyle/>
        <a:p>
          <a:r>
            <a:rPr lang="en-GB" sz="2200" b="1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Development</a:t>
          </a:r>
          <a:r>
            <a:rPr lang="en-GB" sz="2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of </a:t>
          </a:r>
          <a:r>
            <a:rPr lang="en-GB" sz="2200" b="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flood</a:t>
          </a:r>
          <a:r>
            <a:rPr lang="en-GB" sz="2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and water management assets that function inter-operably with other urban systems: transport, energy, land-use and natural systems</a:t>
          </a:r>
          <a:endParaRPr lang="en-GB" sz="2200" dirty="0"/>
        </a:p>
      </dgm:t>
    </dgm:pt>
    <dgm:pt modelId="{EF14BA3F-D725-4E70-A0EA-19DFF17EEA6C}" type="parTrans" cxnId="{3C95CB54-5B93-4769-90DF-6EFF106502F8}">
      <dgm:prSet/>
      <dgm:spPr/>
      <dgm:t>
        <a:bodyPr/>
        <a:lstStyle/>
        <a:p>
          <a:endParaRPr lang="en-GB"/>
        </a:p>
      </dgm:t>
    </dgm:pt>
    <dgm:pt modelId="{F33B6D4C-1823-4409-AF6B-89870F8A265C}" type="sibTrans" cxnId="{3C95CB54-5B93-4769-90DF-6EFF106502F8}">
      <dgm:prSet/>
      <dgm:spPr/>
      <dgm:t>
        <a:bodyPr/>
        <a:lstStyle/>
        <a:p>
          <a:endParaRPr lang="en-GB"/>
        </a:p>
      </dgm:t>
    </dgm:pt>
    <dgm:pt modelId="{B7B89A50-1C68-4165-9924-1ABC441CC113}" type="pres">
      <dgm:prSet presAssocID="{7E715FB2-1C50-4441-82F4-493D478FC1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BD2C32-FA35-4BF5-A3FF-202845BB0DF0}" type="pres">
      <dgm:prSet presAssocID="{68A373E7-F802-441B-9B0D-C7E8E3700907}" presName="composite" presStyleCnt="0"/>
      <dgm:spPr/>
    </dgm:pt>
    <dgm:pt modelId="{05209F20-8AE9-45F7-9AE6-A6AE394CB2CB}" type="pres">
      <dgm:prSet presAssocID="{68A373E7-F802-441B-9B0D-C7E8E370090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D95140-D8F8-4624-B1C0-FC00D80BE02E}" type="pres">
      <dgm:prSet presAssocID="{68A373E7-F802-441B-9B0D-C7E8E370090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E230D4-6114-4188-86E1-971BB9551833}" type="pres">
      <dgm:prSet presAssocID="{266DB7CD-2D36-47A6-BFAD-ADE2A12C4063}" presName="sp" presStyleCnt="0"/>
      <dgm:spPr/>
    </dgm:pt>
    <dgm:pt modelId="{65BD18FB-3B21-4A51-AB55-4B777DB4F654}" type="pres">
      <dgm:prSet presAssocID="{BFE69CB7-3826-4919-8FF0-06DA5F458E11}" presName="composite" presStyleCnt="0"/>
      <dgm:spPr/>
    </dgm:pt>
    <dgm:pt modelId="{84D583C6-9A38-4359-A095-E774BF02B6C3}" type="pres">
      <dgm:prSet presAssocID="{BFE69CB7-3826-4919-8FF0-06DA5F458E1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F5B9E3-6EB9-4FE9-BBBA-D678F5E6808F}" type="pres">
      <dgm:prSet presAssocID="{BFE69CB7-3826-4919-8FF0-06DA5F458E1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5EC284-3934-4169-AA92-9284DDB944DC}" type="pres">
      <dgm:prSet presAssocID="{4A0F75B2-371E-44C4-8FBE-CC34A292C76F}" presName="sp" presStyleCnt="0"/>
      <dgm:spPr/>
    </dgm:pt>
    <dgm:pt modelId="{68C995E9-B771-46D7-B684-50F0E7F5D3FD}" type="pres">
      <dgm:prSet presAssocID="{194DFA6B-0864-43B8-BC0F-5D51194996E0}" presName="composite" presStyleCnt="0"/>
      <dgm:spPr/>
    </dgm:pt>
    <dgm:pt modelId="{3911A293-53F1-47ED-9F0C-DBF6099B3CA6}" type="pres">
      <dgm:prSet presAssocID="{194DFA6B-0864-43B8-BC0F-5D51194996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847F69-AC73-46DD-BF30-2126EE00F409}" type="pres">
      <dgm:prSet presAssocID="{194DFA6B-0864-43B8-BC0F-5D51194996E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36D5A0-42A4-4C80-B5DD-CB24058FFE79}" srcId="{BFE69CB7-3826-4919-8FF0-06DA5F458E11}" destId="{1C35CC27-0E3D-4647-B3CB-E3226BAC684A}" srcOrd="0" destOrd="0" parTransId="{4484B435-586F-49F9-AB54-98326D05F154}" sibTransId="{0D303753-5A17-49CB-9169-AF12897416A3}"/>
    <dgm:cxn modelId="{7C028E18-28EE-4A26-9E4E-11FB6052BFFC}" srcId="{7E715FB2-1C50-4441-82F4-493D478FC1DF}" destId="{68A373E7-F802-441B-9B0D-C7E8E3700907}" srcOrd="0" destOrd="0" parTransId="{5BFBB349-D73B-405E-9A7E-156013731D29}" sibTransId="{266DB7CD-2D36-47A6-BFAD-ADE2A12C4063}"/>
    <dgm:cxn modelId="{3C95CB54-5B93-4769-90DF-6EFF106502F8}" srcId="{194DFA6B-0864-43B8-BC0F-5D51194996E0}" destId="{7C1E5D00-B617-4730-ACB9-65D68E4CB298}" srcOrd="0" destOrd="0" parTransId="{EF14BA3F-D725-4E70-A0EA-19DFF17EEA6C}" sibTransId="{F33B6D4C-1823-4409-AF6B-89870F8A265C}"/>
    <dgm:cxn modelId="{018F4FD0-7287-4FB0-82DF-5088B553F684}" srcId="{68A373E7-F802-441B-9B0D-C7E8E3700907}" destId="{5D384113-4F35-4BF9-B3DC-F432B07DE763}" srcOrd="0" destOrd="0" parTransId="{B5DEEC28-9B9F-4894-8D19-0182654C09F7}" sibTransId="{D80718E8-99F4-4618-BC79-DFAD9846F778}"/>
    <dgm:cxn modelId="{CCF8265A-2226-4F2D-B708-541581D0517C}" type="presOf" srcId="{194DFA6B-0864-43B8-BC0F-5D51194996E0}" destId="{3911A293-53F1-47ED-9F0C-DBF6099B3CA6}" srcOrd="0" destOrd="0" presId="urn:microsoft.com/office/officeart/2005/8/layout/chevron2"/>
    <dgm:cxn modelId="{16DCBCA5-B624-4608-92BE-AB894BDDE567}" type="presOf" srcId="{5D384113-4F35-4BF9-B3DC-F432B07DE763}" destId="{0ED95140-D8F8-4624-B1C0-FC00D80BE02E}" srcOrd="0" destOrd="0" presId="urn:microsoft.com/office/officeart/2005/8/layout/chevron2"/>
    <dgm:cxn modelId="{8042E7D2-1003-4FF1-B307-8A02C4498291}" type="presOf" srcId="{1C35CC27-0E3D-4647-B3CB-E3226BAC684A}" destId="{32F5B9E3-6EB9-4FE9-BBBA-D678F5E6808F}" srcOrd="0" destOrd="0" presId="urn:microsoft.com/office/officeart/2005/8/layout/chevron2"/>
    <dgm:cxn modelId="{E56762DA-2D03-4A70-B3A0-FAD9EBFB328C}" type="presOf" srcId="{68A373E7-F802-441B-9B0D-C7E8E3700907}" destId="{05209F20-8AE9-45F7-9AE6-A6AE394CB2CB}" srcOrd="0" destOrd="0" presId="urn:microsoft.com/office/officeart/2005/8/layout/chevron2"/>
    <dgm:cxn modelId="{53BFC771-1C9E-4A28-A08D-2D53171F0B42}" type="presOf" srcId="{7C1E5D00-B617-4730-ACB9-65D68E4CB298}" destId="{B3847F69-AC73-46DD-BF30-2126EE00F409}" srcOrd="0" destOrd="0" presId="urn:microsoft.com/office/officeart/2005/8/layout/chevron2"/>
    <dgm:cxn modelId="{53CF54FC-C64E-4FEC-90F4-19FD9EE6C55E}" srcId="{7E715FB2-1C50-4441-82F4-493D478FC1DF}" destId="{BFE69CB7-3826-4919-8FF0-06DA5F458E11}" srcOrd="1" destOrd="0" parTransId="{2F96D5B6-2C8C-40C5-A2C3-E2CF59ED0259}" sibTransId="{4A0F75B2-371E-44C4-8FBE-CC34A292C76F}"/>
    <dgm:cxn modelId="{D6E094C9-7BB4-4668-8229-F29025187645}" srcId="{7E715FB2-1C50-4441-82F4-493D478FC1DF}" destId="{194DFA6B-0864-43B8-BC0F-5D51194996E0}" srcOrd="2" destOrd="0" parTransId="{25512952-7713-4C9B-9FA5-C7AC6C6D2D9B}" sibTransId="{9FA7A5C1-F191-48A2-8755-8DB02934A681}"/>
    <dgm:cxn modelId="{9CA3FDED-FB59-427E-B02C-382930F10244}" type="presOf" srcId="{BFE69CB7-3826-4919-8FF0-06DA5F458E11}" destId="{84D583C6-9A38-4359-A095-E774BF02B6C3}" srcOrd="0" destOrd="0" presId="urn:microsoft.com/office/officeart/2005/8/layout/chevron2"/>
    <dgm:cxn modelId="{4C63895F-EDA7-4083-9EAD-3D4AC94E80DA}" type="presOf" srcId="{7E715FB2-1C50-4441-82F4-493D478FC1DF}" destId="{B7B89A50-1C68-4165-9924-1ABC441CC113}" srcOrd="0" destOrd="0" presId="urn:microsoft.com/office/officeart/2005/8/layout/chevron2"/>
    <dgm:cxn modelId="{E5E65323-8432-4AB7-A3B4-5871A12B4745}" type="presParOf" srcId="{B7B89A50-1C68-4165-9924-1ABC441CC113}" destId="{15BD2C32-FA35-4BF5-A3FF-202845BB0DF0}" srcOrd="0" destOrd="0" presId="urn:microsoft.com/office/officeart/2005/8/layout/chevron2"/>
    <dgm:cxn modelId="{DFD35118-1F55-4087-9902-2FCCCB50CA52}" type="presParOf" srcId="{15BD2C32-FA35-4BF5-A3FF-202845BB0DF0}" destId="{05209F20-8AE9-45F7-9AE6-A6AE394CB2CB}" srcOrd="0" destOrd="0" presId="urn:microsoft.com/office/officeart/2005/8/layout/chevron2"/>
    <dgm:cxn modelId="{F2F13403-AB32-4509-9F42-4ECA633DFA13}" type="presParOf" srcId="{15BD2C32-FA35-4BF5-A3FF-202845BB0DF0}" destId="{0ED95140-D8F8-4624-B1C0-FC00D80BE02E}" srcOrd="1" destOrd="0" presId="urn:microsoft.com/office/officeart/2005/8/layout/chevron2"/>
    <dgm:cxn modelId="{5ED1809B-27D4-4098-B1D3-31CD33E9FB44}" type="presParOf" srcId="{B7B89A50-1C68-4165-9924-1ABC441CC113}" destId="{3EE230D4-6114-4188-86E1-971BB9551833}" srcOrd="1" destOrd="0" presId="urn:microsoft.com/office/officeart/2005/8/layout/chevron2"/>
    <dgm:cxn modelId="{44B54174-C341-4DF2-AFA2-86A4514401EF}" type="presParOf" srcId="{B7B89A50-1C68-4165-9924-1ABC441CC113}" destId="{65BD18FB-3B21-4A51-AB55-4B777DB4F654}" srcOrd="2" destOrd="0" presId="urn:microsoft.com/office/officeart/2005/8/layout/chevron2"/>
    <dgm:cxn modelId="{B937FAA1-962C-4164-9E9C-22ACEDC96F5F}" type="presParOf" srcId="{65BD18FB-3B21-4A51-AB55-4B777DB4F654}" destId="{84D583C6-9A38-4359-A095-E774BF02B6C3}" srcOrd="0" destOrd="0" presId="urn:microsoft.com/office/officeart/2005/8/layout/chevron2"/>
    <dgm:cxn modelId="{71639D84-3B8D-452B-BFF4-A48454848297}" type="presParOf" srcId="{65BD18FB-3B21-4A51-AB55-4B777DB4F654}" destId="{32F5B9E3-6EB9-4FE9-BBBA-D678F5E6808F}" srcOrd="1" destOrd="0" presId="urn:microsoft.com/office/officeart/2005/8/layout/chevron2"/>
    <dgm:cxn modelId="{9B48F2F2-3DA2-47E3-80AA-124FA2C554C7}" type="presParOf" srcId="{B7B89A50-1C68-4165-9924-1ABC441CC113}" destId="{F15EC284-3934-4169-AA92-9284DDB944DC}" srcOrd="3" destOrd="0" presId="urn:microsoft.com/office/officeart/2005/8/layout/chevron2"/>
    <dgm:cxn modelId="{032F478A-507B-4A09-8581-AF25C88265A1}" type="presParOf" srcId="{B7B89A50-1C68-4165-9924-1ABC441CC113}" destId="{68C995E9-B771-46D7-B684-50F0E7F5D3FD}" srcOrd="4" destOrd="0" presId="urn:microsoft.com/office/officeart/2005/8/layout/chevron2"/>
    <dgm:cxn modelId="{D7ADBAF3-CB70-4449-9F81-9E82A4DA97E0}" type="presParOf" srcId="{68C995E9-B771-46D7-B684-50F0E7F5D3FD}" destId="{3911A293-53F1-47ED-9F0C-DBF6099B3CA6}" srcOrd="0" destOrd="0" presId="urn:microsoft.com/office/officeart/2005/8/layout/chevron2"/>
    <dgm:cxn modelId="{4BA68E33-09CC-4127-9ABF-2BCB95935825}" type="presParOf" srcId="{68C995E9-B771-46D7-B684-50F0E7F5D3FD}" destId="{B3847F69-AC73-46DD-BF30-2126EE00F4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09F20-8AE9-45F7-9AE6-A6AE394CB2CB}">
      <dsp:nvSpPr>
        <dsp:cNvPr id="0" name=""/>
        <dsp:cNvSpPr/>
      </dsp:nvSpPr>
      <dsp:spPr>
        <a:xfrm rot="5400000">
          <a:off x="-289456" y="292712"/>
          <a:ext cx="1929708" cy="135079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 </a:t>
          </a:r>
          <a:endParaRPr lang="en-GB" sz="3800" kern="1200" dirty="0"/>
        </a:p>
      </dsp:txBody>
      <dsp:txXfrm rot="-5400000">
        <a:off x="1" y="678654"/>
        <a:ext cx="1350795" cy="578913"/>
      </dsp:txXfrm>
    </dsp:sp>
    <dsp:sp modelId="{0ED95140-D8F8-4624-B1C0-FC00D80BE02E}">
      <dsp:nvSpPr>
        <dsp:cNvPr id="0" name=""/>
        <dsp:cNvSpPr/>
      </dsp:nvSpPr>
      <dsp:spPr>
        <a:xfrm rot="5400000">
          <a:off x="4359439" y="-3005387"/>
          <a:ext cx="1254310" cy="7271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Engineering Design </a:t>
          </a:r>
          <a:r>
            <a:rPr lang="en-GB" sz="2200" kern="1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of integrated </a:t>
          </a:r>
          <a:r>
            <a:rPr lang="en-GB" sz="2200" kern="1200" dirty="0" smtClean="0">
              <a:effectLst/>
              <a:latin typeface="Cambria" panose="02040503050406030204" pitchFamily="18" charset="0"/>
              <a:cs typeface="Times New Roman" panose="02020603050405020304" pitchFamily="18" charset="0"/>
            </a:rPr>
            <a:t>Blue/Green and Grey </a:t>
          </a:r>
          <a:r>
            <a:rPr lang="en-GB" sz="2200" b="1" kern="1200" dirty="0" smtClean="0">
              <a:effectLst/>
              <a:latin typeface="Cambria" panose="02040503050406030204" pitchFamily="18" charset="0"/>
              <a:cs typeface="Times New Roman" panose="02020603050405020304" pitchFamily="18" charset="0"/>
            </a:rPr>
            <a:t>(</a:t>
          </a:r>
          <a:r>
            <a:rPr lang="en-GB" sz="2200" b="1" kern="1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B/G+G)</a:t>
          </a:r>
          <a:r>
            <a:rPr lang="en-GB" sz="2200" kern="1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surface water treatment trains that support resilient management of water quantity and quality</a:t>
          </a:r>
          <a:endParaRPr lang="en-GB" sz="2200" kern="1200" dirty="0"/>
        </a:p>
      </dsp:txBody>
      <dsp:txXfrm rot="-5400000">
        <a:off x="1350795" y="64487"/>
        <a:ext cx="7210368" cy="1131850"/>
      </dsp:txXfrm>
    </dsp:sp>
    <dsp:sp modelId="{84D583C6-9A38-4359-A095-E774BF02B6C3}">
      <dsp:nvSpPr>
        <dsp:cNvPr id="0" name=""/>
        <dsp:cNvSpPr/>
      </dsp:nvSpPr>
      <dsp:spPr>
        <a:xfrm rot="5400000">
          <a:off x="-289456" y="2031480"/>
          <a:ext cx="1929708" cy="13507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 </a:t>
          </a:r>
          <a:endParaRPr lang="en-GB" sz="3800" kern="1200" dirty="0"/>
        </a:p>
      </dsp:txBody>
      <dsp:txXfrm rot="-5400000">
        <a:off x="1" y="2417422"/>
        <a:ext cx="1350795" cy="578913"/>
      </dsp:txXfrm>
    </dsp:sp>
    <dsp:sp modelId="{32F5B9E3-6EB9-4FE9-BBBA-D678F5E6808F}">
      <dsp:nvSpPr>
        <dsp:cNvPr id="0" name=""/>
        <dsp:cNvSpPr/>
      </dsp:nvSpPr>
      <dsp:spPr>
        <a:xfrm rot="5400000">
          <a:off x="4359439" y="-1266619"/>
          <a:ext cx="1254310" cy="7271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Planning</a:t>
          </a:r>
          <a:r>
            <a:rPr lang="en-GB" sz="2200" kern="1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that puts urban flood risk management at the </a:t>
          </a:r>
          <a:r>
            <a:rPr lang="en-GB" sz="2200" b="0" i="0" kern="1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heart of urban planning &amp; </a:t>
          </a:r>
          <a:r>
            <a:rPr lang="en-GB" sz="2200" kern="1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focuses on interfaces between planners, developers, engineers and </a:t>
          </a:r>
          <a:r>
            <a:rPr lang="en-GB" sz="2200" i="1" kern="1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communities</a:t>
          </a:r>
          <a:endParaRPr lang="en-GB" sz="2200" kern="1200" dirty="0"/>
        </a:p>
      </dsp:txBody>
      <dsp:txXfrm rot="-5400000">
        <a:off x="1350795" y="1803255"/>
        <a:ext cx="7210368" cy="1131850"/>
      </dsp:txXfrm>
    </dsp:sp>
    <dsp:sp modelId="{3911A293-53F1-47ED-9F0C-DBF6099B3CA6}">
      <dsp:nvSpPr>
        <dsp:cNvPr id="0" name=""/>
        <dsp:cNvSpPr/>
      </dsp:nvSpPr>
      <dsp:spPr>
        <a:xfrm rot="5400000">
          <a:off x="-289456" y="3770248"/>
          <a:ext cx="1929708" cy="135079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 </a:t>
          </a:r>
          <a:endParaRPr lang="en-GB" sz="3800" kern="1200" dirty="0"/>
        </a:p>
      </dsp:txBody>
      <dsp:txXfrm rot="-5400000">
        <a:off x="1" y="4156190"/>
        <a:ext cx="1350795" cy="578913"/>
      </dsp:txXfrm>
    </dsp:sp>
    <dsp:sp modelId="{B3847F69-AC73-46DD-BF30-2126EE00F409}">
      <dsp:nvSpPr>
        <dsp:cNvPr id="0" name=""/>
        <dsp:cNvSpPr/>
      </dsp:nvSpPr>
      <dsp:spPr>
        <a:xfrm rot="5400000">
          <a:off x="4359439" y="472148"/>
          <a:ext cx="1254310" cy="7271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b="1" kern="1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Development</a:t>
          </a:r>
          <a:r>
            <a:rPr lang="en-GB" sz="2200" kern="1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of </a:t>
          </a:r>
          <a:r>
            <a:rPr lang="en-GB" sz="2200" b="0" kern="1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flood</a:t>
          </a:r>
          <a:r>
            <a:rPr lang="en-GB" sz="2200" kern="1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and water management assets that function inter-operably with other urban systems: transport, energy, land-use and natural systems</a:t>
          </a:r>
          <a:endParaRPr lang="en-GB" sz="2200" kern="1200" dirty="0"/>
        </a:p>
      </dsp:txBody>
      <dsp:txXfrm rot="-5400000">
        <a:off x="1350795" y="3542022"/>
        <a:ext cx="7210368" cy="1131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6D555-9295-401D-B414-53D0FF7011D2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C8768-2102-4FBD-A6EE-7AF29892A9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74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3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666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718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712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038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413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720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899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05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05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24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1661-0CE0-42F1-B5D7-12336551602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400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313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431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520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8768-2102-4FBD-A6EE-7AF29892A9F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43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2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12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75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55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13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77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87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27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62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74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32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E55D4B-9F69-46B7-8719-253914175627}" type="datetimeFigureOut">
              <a:rPr lang="en-GB" smtClean="0"/>
              <a:t>11/05/2017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2324B2-E12B-4960-80E0-AD66F631646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5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r="1152"/>
          <a:stretch/>
        </p:blipFill>
        <p:spPr>
          <a:xfrm>
            <a:off x="120316" y="2371692"/>
            <a:ext cx="8903369" cy="37164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1"/>
            <a:ext cx="9144000" cy="650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882" y="43751"/>
            <a:ext cx="8965693" cy="524136"/>
            <a:chOff x="66882" y="43751"/>
            <a:chExt cx="8965693" cy="524136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82" y="71012"/>
              <a:ext cx="775509" cy="46006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9" t="18966" r="5019" b="20200"/>
            <a:stretch/>
          </p:blipFill>
          <p:spPr>
            <a:xfrm>
              <a:off x="1042928" y="117638"/>
              <a:ext cx="1396240" cy="3779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705" y="148303"/>
              <a:ext cx="1440131" cy="30548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373" y="91181"/>
              <a:ext cx="979721" cy="41563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631" y="43751"/>
              <a:ext cx="620307" cy="52413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475" y="97999"/>
              <a:ext cx="1296799" cy="41564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8811" y="168673"/>
              <a:ext cx="1253764" cy="313441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1560" y="1166309"/>
            <a:ext cx="79208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Urban </a:t>
            </a:r>
            <a:r>
              <a:rPr lang="en-GB" sz="4200" dirty="0">
                <a:solidFill>
                  <a:prstClr val="black"/>
                </a:solidFill>
                <a:latin typeface="Cambria" panose="02040503050406030204" pitchFamily="18" charset="0"/>
              </a:rPr>
              <a:t>Flood Resilience in an Uncertain </a:t>
            </a:r>
            <a:r>
              <a:rPr lang="en-GB" sz="4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Future</a:t>
            </a:r>
          </a:p>
          <a:p>
            <a:pPr algn="ctr"/>
            <a:endParaRPr lang="en-GB" sz="22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7888" y="6439185"/>
            <a:ext cx="8508225" cy="369332"/>
            <a:chOff x="317888" y="6439185"/>
            <a:chExt cx="8508225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317888" y="6439185"/>
              <a:ext cx="850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/>
                <a:t>www.urbanfloodresilience.ac.uk</a:t>
              </a:r>
              <a:r>
                <a:rPr lang="en-GB" dirty="0" smtClean="0"/>
                <a:t>	               Urban Flood Resilience @BlueGreenCities</a:t>
              </a:r>
              <a:endParaRPr lang="en-GB" dirty="0"/>
            </a:p>
          </p:txBody>
        </p:sp>
        <p:pic>
          <p:nvPicPr>
            <p:cNvPr id="22" name="Picture 2" descr="https://pbs.twimg.com/profile_images/666407537084796928/YBGgi9BO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9727" b="78516" l="16211" r="853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9" t="18913" r="14048" b="19759"/>
            <a:stretch/>
          </p:blipFill>
          <p:spPr bwMode="auto">
            <a:xfrm>
              <a:off x="4470604" y="6493901"/>
              <a:ext cx="299629" cy="25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57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830" y="96767"/>
            <a:ext cx="856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Deliverables</a:t>
            </a:r>
            <a:r>
              <a:rPr lang="en-GB" sz="32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GB" sz="32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1:  Engineering design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5" y="853730"/>
            <a:ext cx="8683243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Cambria" panose="02040503050406030204" pitchFamily="18" charset="0"/>
              </a:rPr>
              <a:t>Next generation flood and water management models </a:t>
            </a:r>
            <a:r>
              <a:rPr lang="en-GB" sz="2400" b="1" dirty="0" smtClean="0">
                <a:latin typeface="Cambria" panose="02040503050406030204" pitchFamily="18" charset="0"/>
              </a:rPr>
              <a:t>      </a:t>
            </a:r>
            <a:r>
              <a:rPr lang="en-GB" sz="2400" dirty="0" smtClean="0">
                <a:latin typeface="Cambria" panose="02040503050406030204" pitchFamily="18" charset="0"/>
              </a:rPr>
              <a:t>Urban/rural </a:t>
            </a:r>
            <a:r>
              <a:rPr lang="en-GB" sz="2400" dirty="0">
                <a:latin typeface="Cambria" panose="02040503050406030204" pitchFamily="18" charset="0"/>
              </a:rPr>
              <a:t>and engineered/natural </a:t>
            </a:r>
            <a:r>
              <a:rPr lang="en-GB" sz="2400" dirty="0" smtClean="0">
                <a:latin typeface="Cambria" panose="02040503050406030204" pitchFamily="18" charset="0"/>
              </a:rPr>
              <a:t>water systems that provide </a:t>
            </a:r>
            <a:r>
              <a:rPr lang="en-GB" sz="2400" dirty="0">
                <a:latin typeface="Cambria" panose="02040503050406030204" pitchFamily="18" charset="0"/>
              </a:rPr>
              <a:t>acceptable service </a:t>
            </a:r>
            <a:r>
              <a:rPr lang="en-GB" sz="2400" dirty="0" smtClean="0">
                <a:latin typeface="Cambria" panose="02040503050406030204" pitchFamily="18" charset="0"/>
              </a:rPr>
              <a:t>365 </a:t>
            </a:r>
            <a:r>
              <a:rPr lang="en-GB" sz="2400" dirty="0">
                <a:latin typeface="Cambria" panose="02040503050406030204" pitchFamily="18" charset="0"/>
              </a:rPr>
              <a:t>days a </a:t>
            </a:r>
            <a:r>
              <a:rPr lang="en-GB" sz="2400" dirty="0" smtClean="0">
                <a:latin typeface="Cambria" panose="02040503050406030204" pitchFamily="18" charset="0"/>
              </a:rPr>
              <a:t>year (</a:t>
            </a:r>
            <a:r>
              <a:rPr lang="en-GB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WP1a</a:t>
            </a:r>
            <a:r>
              <a:rPr lang="en-GB" sz="2400" dirty="0" smtClean="0">
                <a:latin typeface="Cambria" panose="02040503050406030204" pitchFamily="18" charset="0"/>
              </a:rPr>
              <a:t>)</a:t>
            </a:r>
            <a:endParaRPr lang="en-GB" sz="2400" dirty="0">
              <a:latin typeface="Cambria" panose="02040503050406030204" pitchFamily="18" charset="0"/>
            </a:endParaRP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</a:rPr>
              <a:t>Integrated Stormwater ‘treatment trains’                    </a:t>
            </a:r>
            <a:r>
              <a:rPr lang="en-GB" sz="2400" dirty="0" smtClean="0">
                <a:latin typeface="Cambria" panose="02040503050406030204" pitchFamily="18" charset="0"/>
              </a:rPr>
              <a:t>  Adaptable </a:t>
            </a:r>
            <a:r>
              <a:rPr lang="en-GB" sz="2400" dirty="0">
                <a:latin typeface="Cambria" panose="02040503050406030204" pitchFamily="18" charset="0"/>
              </a:rPr>
              <a:t>designs and </a:t>
            </a:r>
            <a:r>
              <a:rPr lang="en-GB" sz="2400" dirty="0" smtClean="0">
                <a:latin typeface="Cambria" panose="02040503050406030204" pitchFamily="18" charset="0"/>
              </a:rPr>
              <a:t>drainage pathways appropriate </a:t>
            </a:r>
            <a:r>
              <a:rPr lang="en-GB" sz="2400" dirty="0">
                <a:latin typeface="Cambria" panose="02040503050406030204" pitchFamily="18" charset="0"/>
              </a:rPr>
              <a:t>to their location, community and </a:t>
            </a:r>
            <a:r>
              <a:rPr lang="en-GB" sz="2400" dirty="0" smtClean="0">
                <a:latin typeface="Cambria" panose="02040503050406030204" pitchFamily="18" charset="0"/>
              </a:rPr>
              <a:t>scale (</a:t>
            </a:r>
            <a:r>
              <a:rPr lang="en-GB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WP1a</a:t>
            </a:r>
            <a:r>
              <a:rPr lang="en-GB" sz="2400" dirty="0" smtClean="0">
                <a:latin typeface="Cambria" panose="02040503050406030204" pitchFamily="18" charset="0"/>
              </a:rPr>
              <a:t>)</a:t>
            </a:r>
            <a:endParaRPr lang="en-GB" sz="2400" dirty="0">
              <a:latin typeface="Cambria" panose="02040503050406030204" pitchFamily="18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</a:rPr>
              <a:t>GIS toolbox for a National Assessment of Urban Flooding                                  </a:t>
            </a:r>
            <a:r>
              <a:rPr lang="en-GB" sz="2400" dirty="0" smtClean="0">
                <a:latin typeface="Cambria" panose="02040503050406030204" pitchFamily="18" charset="0"/>
              </a:rPr>
              <a:t>B/G+G Infrastructure to handle increased variability</a:t>
            </a:r>
            <a:r>
              <a:rPr lang="en-GB" sz="2400" dirty="0">
                <a:latin typeface="Cambria" panose="02040503050406030204" pitchFamily="18" charset="0"/>
              </a:rPr>
              <a:t>, flood </a:t>
            </a:r>
            <a:r>
              <a:rPr lang="en-GB" sz="2400" dirty="0" smtClean="0">
                <a:latin typeface="Cambria" panose="02040503050406030204" pitchFamily="18" charset="0"/>
              </a:rPr>
              <a:t>risk, </a:t>
            </a:r>
            <a:r>
              <a:rPr lang="en-GB" sz="2400" dirty="0">
                <a:latin typeface="Cambria" panose="02040503050406030204" pitchFamily="18" charset="0"/>
              </a:rPr>
              <a:t>sewer </a:t>
            </a:r>
            <a:r>
              <a:rPr lang="en-GB" sz="2400" dirty="0" smtClean="0">
                <a:latin typeface="Cambria" panose="02040503050406030204" pitchFamily="18" charset="0"/>
              </a:rPr>
              <a:t>capacity</a:t>
            </a:r>
            <a:r>
              <a:rPr lang="en-GB" sz="2400" dirty="0">
                <a:latin typeface="Cambria" panose="02040503050406030204" pitchFamily="18" charset="0"/>
              </a:rPr>
              <a:t>, and stormwater resource potential </a:t>
            </a:r>
            <a:r>
              <a:rPr lang="en-GB" sz="2400" dirty="0" smtClean="0">
                <a:latin typeface="Cambria" panose="02040503050406030204" pitchFamily="18" charset="0"/>
              </a:rPr>
              <a:t>under future urban development and climate change (</a:t>
            </a:r>
            <a:r>
              <a:rPr lang="en-GB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WP1b</a:t>
            </a:r>
            <a:r>
              <a:rPr lang="en-GB" sz="2400" dirty="0" smtClean="0">
                <a:latin typeface="Cambria" panose="02040503050406030204" pitchFamily="18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19" y="103959"/>
            <a:ext cx="8638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WP1a. Long-term performance and design optimization</a:t>
            </a:r>
            <a:endParaRPr lang="en-GB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71" y="1859747"/>
            <a:ext cx="4919730" cy="42975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2192" y="859695"/>
            <a:ext cx="8579616" cy="10294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44000" tIns="144000" rIns="144000" bIns="144000">
            <a:spAutoFit/>
          </a:bodyPr>
          <a:lstStyle/>
          <a:p>
            <a:r>
              <a:rPr lang="en-GB" sz="2400" dirty="0" smtClean="0">
                <a:latin typeface="Cambria" panose="02040503050406030204" pitchFamily="18" charset="0"/>
              </a:rPr>
              <a:t>Optimise B/G+G and SuDS system performance under a range of future scenarios for climate and socio-economic change</a:t>
            </a:r>
            <a:endParaRPr lang="en-GB" sz="24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191" y="2382175"/>
            <a:ext cx="4203311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24/7, 365 service provision: resilient </a:t>
            </a:r>
            <a:r>
              <a:rPr lang="en-GB" sz="2800" dirty="0"/>
              <a:t>to increased climatic </a:t>
            </a:r>
            <a:r>
              <a:rPr lang="en-GB" sz="2800" dirty="0" smtClean="0"/>
              <a:t>variability</a:t>
            </a:r>
          </a:p>
          <a:p>
            <a:endParaRPr lang="en-GB" sz="1050" dirty="0"/>
          </a:p>
          <a:p>
            <a:r>
              <a:rPr lang="en-GB" sz="2800" dirty="0"/>
              <a:t>W</a:t>
            </a:r>
            <a:r>
              <a:rPr lang="en-GB" sz="2800" dirty="0" smtClean="0"/>
              <a:t>hole </a:t>
            </a:r>
            <a:r>
              <a:rPr lang="en-GB" sz="2800" dirty="0"/>
              <a:t>systems </a:t>
            </a:r>
            <a:r>
              <a:rPr lang="en-GB" sz="2800" dirty="0" smtClean="0"/>
              <a:t>approach: making best </a:t>
            </a:r>
            <a:r>
              <a:rPr lang="en-GB" sz="2800" dirty="0"/>
              <a:t>possible use of </a:t>
            </a:r>
            <a:r>
              <a:rPr lang="en-GB" sz="2800" dirty="0" smtClean="0"/>
              <a:t>urban green spaces </a:t>
            </a:r>
            <a:r>
              <a:rPr lang="en-GB" sz="2800" dirty="0"/>
              <a:t>to manage urban water </a:t>
            </a:r>
            <a:r>
              <a:rPr lang="en-GB" sz="2800" dirty="0" smtClean="0"/>
              <a:t>cycle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959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2919" y="1998097"/>
            <a:ext cx="3786709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Integrated </a:t>
            </a:r>
            <a:r>
              <a:rPr lang="en-GB" sz="2400" dirty="0"/>
              <a:t>maps of flood risk reduction </a:t>
            </a:r>
            <a:r>
              <a:rPr lang="en-GB" sz="2400" dirty="0" smtClean="0"/>
              <a:t>and co-benefits</a:t>
            </a:r>
            <a:r>
              <a:rPr lang="en-GB" sz="2400" dirty="0"/>
              <a:t>, </a:t>
            </a:r>
            <a:r>
              <a:rPr lang="en-GB" sz="2400" dirty="0" smtClean="0"/>
              <a:t>e.g. carbon sequestration, habitat improvement, greenspace access</a:t>
            </a:r>
          </a:p>
          <a:p>
            <a:endParaRPr lang="en-GB" sz="1050" dirty="0"/>
          </a:p>
          <a:p>
            <a:r>
              <a:rPr lang="en-GB" sz="2400" dirty="0" smtClean="0"/>
              <a:t>Future </a:t>
            </a:r>
            <a:r>
              <a:rPr lang="en-GB" sz="2400" dirty="0"/>
              <a:t>scenarios for </a:t>
            </a:r>
            <a:r>
              <a:rPr lang="en-GB" sz="2400" dirty="0" smtClean="0"/>
              <a:t>climate </a:t>
            </a:r>
            <a:r>
              <a:rPr lang="en-GB" sz="2400" dirty="0"/>
              <a:t>change, socio-economic </a:t>
            </a:r>
            <a:r>
              <a:rPr lang="en-GB" sz="2400" dirty="0" smtClean="0"/>
              <a:t>development, </a:t>
            </a:r>
            <a:r>
              <a:rPr lang="en-GB" sz="2400" dirty="0"/>
              <a:t>and damage &amp; disruption </a:t>
            </a:r>
            <a:r>
              <a:rPr lang="en-GB" sz="2400" dirty="0" smtClean="0"/>
              <a:t>reductions using integrated B/G+G systems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705" r="19703"/>
          <a:stretch/>
        </p:blipFill>
        <p:spPr>
          <a:xfrm>
            <a:off x="4219933" y="1906243"/>
            <a:ext cx="4671148" cy="4185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919" y="103959"/>
            <a:ext cx="8638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Cambria" panose="02040503050406030204" pitchFamily="18" charset="0"/>
              </a:rPr>
              <a:t>WP1b. GIS assessment of B/G+G approaches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2192" y="760839"/>
            <a:ext cx="8579616" cy="10294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44000" tIns="144000" rIns="144000" bIns="144000">
            <a:spAutoFit/>
          </a:bodyPr>
          <a:lstStyle/>
          <a:p>
            <a:r>
              <a:rPr lang="en-GB" sz="2400" dirty="0" smtClean="0">
                <a:latin typeface="Cambria" panose="02040503050406030204" pitchFamily="18" charset="0"/>
              </a:rPr>
              <a:t>GIS-toolbox </a:t>
            </a:r>
            <a:r>
              <a:rPr lang="en-GB" sz="2400" dirty="0">
                <a:latin typeface="Cambria" panose="02040503050406030204" pitchFamily="18" charset="0"/>
              </a:rPr>
              <a:t>to support comparative evaluation of the costs and benefits of alternative urban flood risk management solutions</a:t>
            </a:r>
          </a:p>
        </p:txBody>
      </p:sp>
    </p:spTree>
    <p:extLst>
      <p:ext uri="{BB962C8B-B14F-4D97-AF65-F5344CB8AC3E}">
        <p14:creationId xmlns:p14="http://schemas.microsoft.com/office/powerpoint/2010/main" val="5238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830" y="114733"/>
            <a:ext cx="8560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Deliverables: Engineering for urban water resource use across drought – flood spectrum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endParaRPr lang="en-GB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503" y="1386030"/>
            <a:ext cx="8554995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</a:rPr>
              <a:t>Enhanced design methods </a:t>
            </a:r>
            <a:r>
              <a:rPr lang="en-GB" sz="2400" dirty="0" smtClean="0">
                <a:latin typeface="Cambria" panose="02040503050406030204" pitchFamily="18" charset="0"/>
              </a:rPr>
              <a:t>that both mitigate flood hazards and treat stormwater as a resource - leading to stormwater capture, recycling and reuse (</a:t>
            </a:r>
            <a:r>
              <a:rPr lang="en-GB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WP2</a:t>
            </a:r>
            <a:r>
              <a:rPr lang="en-GB" sz="2400" dirty="0" smtClean="0">
                <a:latin typeface="Cambria" panose="02040503050406030204" pitchFamily="18" charset="0"/>
              </a:rPr>
              <a:t>)</a:t>
            </a:r>
            <a:endParaRPr lang="en-GB" sz="2400" dirty="0">
              <a:latin typeface="Cambria" panose="02040503050406030204" pitchFamily="18" charset="0"/>
            </a:endParaRPr>
          </a:p>
          <a:p>
            <a:pPr marL="285750" lvl="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</a:rPr>
              <a:t>Improved integration of urban flood risk management and water, energy and transport infrastructure </a:t>
            </a:r>
            <a:r>
              <a:rPr lang="en-GB" sz="2400" dirty="0" smtClean="0">
                <a:latin typeface="Cambria" panose="02040503050406030204" pitchFamily="18" charset="0"/>
              </a:rPr>
              <a:t>and expanded inter-operability of urban systems-of-systems (</a:t>
            </a:r>
            <a:r>
              <a:rPr lang="en-GB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WP3</a:t>
            </a:r>
            <a:r>
              <a:rPr lang="en-GB" sz="2400" dirty="0">
                <a:latin typeface="Cambria" panose="02040503050406030204" pitchFamily="18" charset="0"/>
              </a:rPr>
              <a:t>)</a:t>
            </a:r>
            <a:endParaRPr lang="en-GB" sz="2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95331" y="2201848"/>
            <a:ext cx="3753134" cy="30931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Rainwater </a:t>
            </a:r>
            <a:r>
              <a:rPr lang="en-GB" sz="2200" dirty="0"/>
              <a:t>harvesting under climate change</a:t>
            </a:r>
          </a:p>
          <a:p>
            <a:endParaRPr lang="en-GB" sz="900" dirty="0" smtClean="0"/>
          </a:p>
          <a:p>
            <a:r>
              <a:rPr lang="en-GB" sz="2200" dirty="0" smtClean="0"/>
              <a:t>Stormwater development and  resource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r>
              <a:rPr lang="en-GB" sz="2200" dirty="0" smtClean="0"/>
              <a:t>Stormwater retention for biodiversity in urban streams, green spaces and corridors</a:t>
            </a:r>
          </a:p>
          <a:p>
            <a:endParaRPr lang="en-GB" sz="2200" dirty="0" smtClean="0"/>
          </a:p>
        </p:txBody>
      </p:sp>
      <p:pic>
        <p:nvPicPr>
          <p:cNvPr id="1028" name="Picture 4" descr="Image result for rainwater harves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5"/>
          <a:stretch/>
        </p:blipFill>
        <p:spPr bwMode="auto">
          <a:xfrm>
            <a:off x="252919" y="2201848"/>
            <a:ext cx="4837696" cy="390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82192" y="624912"/>
            <a:ext cx="8579616" cy="13988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44000" tIns="144000" rIns="144000" bIns="144000">
            <a:spAutoFit/>
          </a:bodyPr>
          <a:lstStyle/>
          <a:p>
            <a:r>
              <a:rPr lang="en-GB" sz="2400" dirty="0" smtClean="0">
                <a:latin typeface="Cambria" panose="02040503050406030204" pitchFamily="18" charset="0"/>
              </a:rPr>
              <a:t>Potential for stormwater use within </a:t>
            </a:r>
            <a:r>
              <a:rPr lang="en-GB" sz="2400" dirty="0">
                <a:latin typeface="Cambria" panose="02040503050406030204" pitchFamily="18" charset="0"/>
              </a:rPr>
              <a:t>buildings, </a:t>
            </a:r>
            <a:r>
              <a:rPr lang="en-GB" sz="2400" dirty="0" smtClean="0">
                <a:latin typeface="Cambria" panose="02040503050406030204" pitchFamily="18" charset="0"/>
              </a:rPr>
              <a:t>irrigation, </a:t>
            </a:r>
            <a:r>
              <a:rPr lang="en-GB" sz="2400" dirty="0">
                <a:latin typeface="Cambria" panose="02040503050406030204" pitchFamily="18" charset="0"/>
              </a:rPr>
              <a:t>managing subsidence, groundwater recharge, micro-hydropower, enhancing </a:t>
            </a:r>
            <a:r>
              <a:rPr lang="en-GB" sz="2400" dirty="0" smtClean="0">
                <a:latin typeface="Cambria" panose="02040503050406030204" pitchFamily="18" charset="0"/>
              </a:rPr>
              <a:t>recreation and </a:t>
            </a:r>
            <a:r>
              <a:rPr lang="en-GB" sz="2400" dirty="0">
                <a:latin typeface="Cambria" panose="02040503050406030204" pitchFamily="18" charset="0"/>
              </a:rPr>
              <a:t>ecosystems </a:t>
            </a:r>
            <a:r>
              <a:rPr lang="en-GB" sz="2400" dirty="0" smtClean="0">
                <a:latin typeface="Cambria" panose="02040503050406030204" pitchFamily="18" charset="0"/>
              </a:rPr>
              <a:t>services</a:t>
            </a:r>
            <a:endParaRPr lang="en-GB" sz="2400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919" y="103959"/>
            <a:ext cx="8638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WP2. Managing stormwater as a resource</a:t>
            </a:r>
            <a:endParaRPr lang="en-GB" sz="3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5331" y="5067105"/>
            <a:ext cx="35957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Cumulative </a:t>
            </a:r>
            <a:r>
              <a:rPr lang="en-GB" sz="2200" dirty="0"/>
              <a:t>effects of B/G+G treatment trains on urban stream forms and functions</a:t>
            </a:r>
          </a:p>
          <a:p>
            <a:r>
              <a:rPr lang="en-GB" sz="2200" dirty="0" smtClean="0"/>
              <a:t>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9438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2919" y="103959"/>
            <a:ext cx="8638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WP3. Interoperability with other systems</a:t>
            </a:r>
            <a:endParaRPr lang="en-GB" sz="3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192" y="686697"/>
            <a:ext cx="8579616" cy="10294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44000" tIns="144000" rIns="144000" bIns="144000">
            <a:spAutoFit/>
          </a:bodyPr>
          <a:lstStyle/>
          <a:p>
            <a:r>
              <a:rPr lang="en-GB" sz="2400" dirty="0" smtClean="0">
                <a:latin typeface="Cambria" panose="02040503050406030204" pitchFamily="18" charset="0"/>
              </a:rPr>
              <a:t>Potential </a:t>
            </a:r>
            <a:r>
              <a:rPr lang="en-GB" sz="2400" dirty="0">
                <a:latin typeface="Cambria" panose="02040503050406030204" pitchFamily="18" charset="0"/>
              </a:rPr>
              <a:t>for </a:t>
            </a:r>
            <a:r>
              <a:rPr lang="en-GB" sz="2400" dirty="0" smtClean="0">
                <a:latin typeface="Cambria" panose="02040503050406030204" pitchFamily="18" charset="0"/>
              </a:rPr>
              <a:t>inter-operable </a:t>
            </a:r>
            <a:r>
              <a:rPr lang="en-GB" sz="2400" dirty="0">
                <a:latin typeface="Cambria" panose="02040503050406030204" pitchFamily="18" charset="0"/>
              </a:rPr>
              <a:t>B-G/G </a:t>
            </a:r>
            <a:r>
              <a:rPr lang="en-GB" sz="2400" dirty="0" smtClean="0">
                <a:latin typeface="Cambria" panose="02040503050406030204" pitchFamily="18" charset="0"/>
              </a:rPr>
              <a:t>design </a:t>
            </a:r>
            <a:r>
              <a:rPr lang="en-GB" sz="2400" dirty="0">
                <a:latin typeface="Cambria" panose="02040503050406030204" pitchFamily="18" charset="0"/>
              </a:rPr>
              <a:t>solutions to increase flood resilience across urban infrastructure systems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2192" y="1999007"/>
            <a:ext cx="499814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Optimise use stormwater management </a:t>
            </a:r>
            <a:r>
              <a:rPr lang="en-GB" sz="2400" dirty="0"/>
              <a:t>solutions </a:t>
            </a:r>
            <a:r>
              <a:rPr lang="en-GB" sz="2400" dirty="0" smtClean="0"/>
              <a:t>to </a:t>
            </a:r>
            <a:r>
              <a:rPr lang="en-GB" sz="2400" dirty="0"/>
              <a:t>interoperate with existing infrastructure assets; 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 smtClean="0"/>
              <a:t>Increase </a:t>
            </a:r>
            <a:r>
              <a:rPr lang="en-GB" sz="2400" dirty="0"/>
              <a:t>functionality of designs </a:t>
            </a:r>
            <a:r>
              <a:rPr lang="en-GB" sz="2400" dirty="0" smtClean="0"/>
              <a:t>for greater efficiency </a:t>
            </a:r>
            <a:r>
              <a:rPr lang="en-GB" sz="2400" dirty="0"/>
              <a:t>and productivity while reducing overall </a:t>
            </a:r>
            <a:r>
              <a:rPr lang="en-GB" sz="2400" dirty="0" smtClean="0"/>
              <a:t>costs</a:t>
            </a:r>
          </a:p>
          <a:p>
            <a:endParaRPr lang="en-GB" sz="2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435081" y="1795030"/>
            <a:ext cx="3456000" cy="4724944"/>
            <a:chOff x="5397513" y="1906244"/>
            <a:chExt cx="3456000" cy="472494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7513" y="4478294"/>
              <a:ext cx="3456000" cy="215289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7513" y="1906244"/>
              <a:ext cx="3456000" cy="2370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625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830" y="81483"/>
            <a:ext cx="8560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Deliverables: social and planning aspects of urban flood risk management </a:t>
            </a:r>
            <a:endParaRPr lang="en-GB" sz="3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877" y="1114706"/>
            <a:ext cx="8816246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</a:rPr>
              <a:t>Characterise citizen’s behaviours and decision making       </a:t>
            </a:r>
            <a:r>
              <a:rPr lang="en-GB" sz="2400" dirty="0" smtClean="0">
                <a:latin typeface="Cambria" panose="02040503050406030204" pitchFamily="18" charset="0"/>
              </a:rPr>
              <a:t>on flooding and urban water use, and informing decisions through improved flood risk and water literacy (</a:t>
            </a:r>
            <a:r>
              <a:rPr lang="en-GB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WP4</a:t>
            </a:r>
            <a:r>
              <a:rPr lang="en-GB" sz="2400" dirty="0" smtClean="0">
                <a:latin typeface="Cambria" panose="02040503050406030204" pitchFamily="18" charset="0"/>
              </a:rPr>
              <a:t>)</a:t>
            </a:r>
          </a:p>
          <a:p>
            <a:pPr marL="285750" lvl="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</a:rPr>
              <a:t>New protocols placing flood and water management decision making at the heart of urban planning               </a:t>
            </a:r>
            <a:r>
              <a:rPr lang="en-GB" sz="2400" dirty="0" smtClean="0">
                <a:latin typeface="Cambria" panose="02040503050406030204" pitchFamily="18" charset="0"/>
              </a:rPr>
              <a:t> recommended by Pitt (2008) and 2010 Flood and Water Management Act (</a:t>
            </a:r>
            <a:r>
              <a:rPr lang="en-GB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WP5</a:t>
            </a:r>
            <a:r>
              <a:rPr lang="en-GB" sz="2400" dirty="0" smtClean="0">
                <a:latin typeface="Cambria" panose="02040503050406030204" pitchFamily="18" charset="0"/>
              </a:rPr>
              <a:t>)</a:t>
            </a:r>
          </a:p>
          <a:p>
            <a:pPr marL="285750" lvl="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mbria" panose="02040503050406030204" pitchFamily="18" charset="0"/>
              </a:rPr>
              <a:t>Case studies </a:t>
            </a:r>
            <a:r>
              <a:rPr lang="en-GB" sz="2400" dirty="0" smtClean="0">
                <a:latin typeface="Cambria" panose="02040503050406030204" pitchFamily="18" charset="0"/>
              </a:rPr>
              <a:t>demonstrating enhanced urban flood and water management in retrofit, renewal, new town applications (</a:t>
            </a:r>
            <a:r>
              <a:rPr lang="en-GB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WP5</a:t>
            </a:r>
            <a:r>
              <a:rPr lang="en-GB" sz="2400" dirty="0">
                <a:latin typeface="Cambria" panose="02040503050406030204" pitchFamily="18" charset="0"/>
              </a:rPr>
              <a:t>)</a:t>
            </a:r>
            <a:endParaRPr lang="en-GB" sz="2400" dirty="0" smtClean="0"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344" y="1795030"/>
            <a:ext cx="44572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1. </a:t>
            </a:r>
            <a:r>
              <a:rPr lang="en-GB" sz="2400" dirty="0" smtClean="0"/>
              <a:t>New mechanisms for engaging communities, improving flood awareness and communicating benefits (e.g. social media)</a:t>
            </a:r>
          </a:p>
          <a:p>
            <a:endParaRPr lang="en-GB" sz="900" dirty="0" smtClean="0"/>
          </a:p>
          <a:p>
            <a:r>
              <a:rPr lang="en-GB" sz="2400" dirty="0" smtClean="0"/>
              <a:t>2. How citizens’ priorities and lifestyles, affect public understanding of and support for B/G+G</a:t>
            </a:r>
          </a:p>
          <a:p>
            <a:endParaRPr lang="en-GB" sz="900" dirty="0" smtClean="0"/>
          </a:p>
          <a:p>
            <a:r>
              <a:rPr lang="en-GB" sz="2400" dirty="0" smtClean="0"/>
              <a:t>3. Changing attitudes, perceptions and opinions to shift attitudes and behaviours with respect to B/G+G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64"/>
          <a:stretch/>
        </p:blipFill>
        <p:spPr>
          <a:xfrm>
            <a:off x="5177307" y="1907442"/>
            <a:ext cx="3684501" cy="4032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460" y="103959"/>
            <a:ext cx="8891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Cambria" panose="02040503050406030204" pitchFamily="18" charset="0"/>
              </a:rPr>
              <a:t>WP4. Citizen’s </a:t>
            </a:r>
            <a:r>
              <a:rPr lang="en-GB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Understanding and Attitudes</a:t>
            </a:r>
            <a:endParaRPr lang="en-GB" sz="3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192" y="649626"/>
            <a:ext cx="8579616" cy="10294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44000" tIns="144000" rIns="144000" bIns="144000">
            <a:spAutoFit/>
          </a:bodyPr>
          <a:lstStyle/>
          <a:p>
            <a:r>
              <a:rPr lang="en-GB" sz="2400" dirty="0" smtClean="0">
                <a:latin typeface="Cambria" panose="02040503050406030204" pitchFamily="18" charset="0"/>
              </a:rPr>
              <a:t>Understand </a:t>
            </a:r>
            <a:r>
              <a:rPr lang="en-GB" sz="2400" dirty="0">
                <a:latin typeface="Cambria" panose="02040503050406030204" pitchFamily="18" charset="0"/>
              </a:rPr>
              <a:t>how </a:t>
            </a:r>
            <a:r>
              <a:rPr lang="en-GB" sz="2400" dirty="0" smtClean="0">
                <a:latin typeface="Cambria" panose="02040503050406030204" pitchFamily="18" charset="0"/>
              </a:rPr>
              <a:t>to transform attitudes </a:t>
            </a:r>
            <a:r>
              <a:rPr lang="en-GB" sz="2400" dirty="0">
                <a:latin typeface="Cambria" panose="02040503050406030204" pitchFamily="18" charset="0"/>
              </a:rPr>
              <a:t>and </a:t>
            </a:r>
            <a:r>
              <a:rPr lang="en-GB" sz="2400" dirty="0" smtClean="0">
                <a:latin typeface="Cambria" panose="02040503050406030204" pitchFamily="18" charset="0"/>
              </a:rPr>
              <a:t>change behaviour s of </a:t>
            </a:r>
            <a:r>
              <a:rPr lang="en-GB" sz="2400" dirty="0">
                <a:latin typeface="Cambria" panose="02040503050406030204" pitchFamily="18" charset="0"/>
              </a:rPr>
              <a:t>flood professionals and urban </a:t>
            </a:r>
            <a:r>
              <a:rPr lang="en-GB" sz="2400" dirty="0" smtClean="0">
                <a:latin typeface="Cambria" panose="02040503050406030204" pitchFamily="18" charset="0"/>
              </a:rPr>
              <a:t>residents</a:t>
            </a:r>
            <a:endParaRPr lang="en-GB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2" y="2733060"/>
            <a:ext cx="3193044" cy="237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54" y="3871632"/>
            <a:ext cx="3193039" cy="237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0" y="2798982"/>
            <a:ext cx="396139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Establish Learning and Action Alliances in case study cities </a:t>
            </a:r>
          </a:p>
          <a:p>
            <a:pPr marL="457200" indent="-457200">
              <a:buAutoNum type="arabicPeriod"/>
            </a:pPr>
            <a:endParaRPr lang="en-GB" sz="900" dirty="0" smtClean="0"/>
          </a:p>
          <a:p>
            <a:r>
              <a:rPr lang="en-GB" sz="2400" dirty="0" smtClean="0"/>
              <a:t>Investigate barriers to flood and water innovation</a:t>
            </a:r>
          </a:p>
          <a:p>
            <a:endParaRPr lang="en-GB" sz="900" dirty="0" smtClean="0"/>
          </a:p>
          <a:p>
            <a:r>
              <a:rPr lang="en-GB" sz="2400" dirty="0" smtClean="0"/>
              <a:t>Align research in WPs1-4 with needs of practitioners and </a:t>
            </a:r>
            <a:r>
              <a:rPr lang="en-GB" sz="2400" dirty="0"/>
              <a:t>L</a:t>
            </a:r>
            <a:r>
              <a:rPr lang="en-GB" sz="2400" dirty="0" smtClean="0"/>
              <a:t>ocal Authorities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3959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solidFill>
                  <a:srgbClr val="002060"/>
                </a:solidFill>
                <a:latin typeface="Cambria" panose="02040503050406030204" pitchFamily="18" charset="0"/>
              </a:rPr>
              <a:t>WP5. Achieving urban flood and water resilience in practice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282192" y="859695"/>
            <a:ext cx="8579616" cy="1768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44000" tIns="144000" rIns="144000" bIns="144000">
            <a:spAutoFit/>
          </a:bodyPr>
          <a:lstStyle/>
          <a:p>
            <a:r>
              <a:rPr lang="en-GB" sz="2400" dirty="0">
                <a:latin typeface="Cambria" panose="02040503050406030204" pitchFamily="18" charset="0"/>
              </a:rPr>
              <a:t>Inform, take-up and apply research in WPs1-4 to establish:</a:t>
            </a:r>
          </a:p>
          <a:p>
            <a:pPr marL="342900" indent="-342900">
              <a:buAutoNum type="alphaLcParenR"/>
            </a:pPr>
            <a:r>
              <a:rPr lang="en-GB" sz="2400" dirty="0" smtClean="0">
                <a:latin typeface="Cambria" panose="02040503050406030204" pitchFamily="18" charset="0"/>
              </a:rPr>
              <a:t>how </a:t>
            </a:r>
            <a:r>
              <a:rPr lang="en-GB" sz="2400" dirty="0">
                <a:latin typeface="Cambria" panose="02040503050406030204" pitchFamily="18" charset="0"/>
              </a:rPr>
              <a:t>resilient urban flood </a:t>
            </a:r>
            <a:r>
              <a:rPr lang="en-GB" sz="2400" dirty="0" smtClean="0">
                <a:latin typeface="Cambria" panose="02040503050406030204" pitchFamily="18" charset="0"/>
              </a:rPr>
              <a:t>and water service </a:t>
            </a:r>
            <a:r>
              <a:rPr lang="en-GB" sz="2400" dirty="0">
                <a:latin typeface="Cambria" panose="02040503050406030204" pitchFamily="18" charset="0"/>
              </a:rPr>
              <a:t>delivery can be put at the heart of urban planning, and</a:t>
            </a:r>
            <a:r>
              <a:rPr lang="en-GB" sz="2400" dirty="0" smtClean="0">
                <a:latin typeface="Cambria" panose="02040503050406030204" pitchFamily="18" charset="0"/>
              </a:rPr>
              <a:t>;</a:t>
            </a:r>
          </a:p>
          <a:p>
            <a:r>
              <a:rPr lang="en-GB" sz="2400" dirty="0" smtClean="0">
                <a:latin typeface="Cambria" panose="02040503050406030204" pitchFamily="18" charset="0"/>
              </a:rPr>
              <a:t>b</a:t>
            </a:r>
            <a:r>
              <a:rPr lang="en-GB" sz="2400" dirty="0">
                <a:latin typeface="Cambria" panose="02040503050406030204" pitchFamily="18" charset="0"/>
              </a:rPr>
              <a:t>) how barriers to innovation can be </a:t>
            </a:r>
            <a:r>
              <a:rPr lang="en-GB" sz="2400" dirty="0" smtClean="0">
                <a:latin typeface="Cambria" panose="02040503050406030204" pitchFamily="18" charset="0"/>
              </a:rPr>
              <a:t>overcome</a:t>
            </a:r>
            <a:endParaRPr lang="en-GB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2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2352" y="1630124"/>
            <a:ext cx="8359297" cy="2880000"/>
            <a:chOff x="350736" y="1630124"/>
            <a:chExt cx="8359297" cy="2880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736" y="1630124"/>
              <a:ext cx="3870356" cy="2880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683" y="1630124"/>
              <a:ext cx="3870350" cy="28800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92352" y="1131142"/>
            <a:ext cx="3870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Cambria" panose="02040503050406030204" pitchFamily="18" charset="0"/>
              </a:rPr>
              <a:t>Newcastle</a:t>
            </a:r>
            <a:endParaRPr lang="en-GB" sz="2200" b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1298" y="1131141"/>
            <a:ext cx="3870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Cambria" panose="02040503050406030204" pitchFamily="18" charset="0"/>
              </a:rPr>
              <a:t>Ebbsfleet</a:t>
            </a:r>
            <a:endParaRPr lang="en-GB" sz="2200" b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51" y="4617131"/>
            <a:ext cx="3870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ambria" panose="02040503050406030204" pitchFamily="18" charset="0"/>
              </a:rPr>
              <a:t>Retrofit and urban renewal</a:t>
            </a:r>
            <a:endParaRPr lang="en-GB" sz="2200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1298" y="4617131"/>
            <a:ext cx="3870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ambria" panose="02040503050406030204" pitchFamily="18" charset="0"/>
              </a:rPr>
              <a:t>New build in a ‘garden city’</a:t>
            </a:r>
            <a:endParaRPr lang="en-GB" sz="2200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460" y="103959"/>
            <a:ext cx="8891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Case Study Cities</a:t>
            </a:r>
            <a:endParaRPr lang="en-GB" sz="3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7"/>
          <a:stretch/>
        </p:blipFill>
        <p:spPr>
          <a:xfrm>
            <a:off x="2620209" y="74078"/>
            <a:ext cx="5605299" cy="6224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739" y="162885"/>
            <a:ext cx="27168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UK Urban Flood Resilience Research Consortium</a:t>
            </a:r>
            <a:endParaRPr lang="en-GB" sz="3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36406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b="-174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3556" y="44624"/>
            <a:ext cx="9116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3000" dirty="0" smtClean="0">
                <a:solidFill>
                  <a:srgbClr val="002060"/>
                </a:solidFill>
                <a:latin typeface="Cambria" panose="02040503050406030204" pitchFamily="18" charset="0"/>
                <a:ea typeface="SimSun" pitchFamily="2" charset="-122"/>
                <a:cs typeface="Arial" pitchFamily="34" charset="0"/>
              </a:rPr>
              <a:t>Potential Research Questions for Ebbsfleet</a:t>
            </a:r>
            <a:endParaRPr lang="en-GB" altLang="zh-CN" sz="3000" dirty="0">
              <a:solidFill>
                <a:srgbClr val="002060"/>
              </a:solidFill>
              <a:latin typeface="Cambria" panose="02040503050406030204" pitchFamily="18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048" y="556288"/>
            <a:ext cx="8409904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ea typeface="Times New Roman" panose="02020603050405020304" pitchFamily="18" charset="0"/>
              </a:rPr>
              <a:t>What types of B/G+G infrastructure can reduce flood (and drought) risk and generate a range of environmental, social and economic benefits?</a:t>
            </a:r>
            <a:endParaRPr lang="en-GB" sz="2200" dirty="0">
              <a:ea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ea typeface="Times New Roman" panose="02020603050405020304" pitchFamily="18" charset="0"/>
              </a:rPr>
              <a:t>How can B/G+G approaches ensure </a:t>
            </a:r>
            <a:r>
              <a:rPr lang="en-GB" sz="2200" dirty="0">
                <a:ea typeface="Times New Roman" panose="02020603050405020304" pitchFamily="18" charset="0"/>
              </a:rPr>
              <a:t>continuity of service during </a:t>
            </a:r>
            <a:r>
              <a:rPr lang="en-GB" sz="2200" dirty="0" smtClean="0">
                <a:ea typeface="Times New Roman" panose="02020603050405020304" pitchFamily="18" charset="0"/>
              </a:rPr>
              <a:t>future floods and droughts while allowing further urban development phases?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ea typeface="Times New Roman" panose="02020603050405020304" pitchFamily="18" charset="0"/>
              </a:rPr>
              <a:t>Is there potential </a:t>
            </a:r>
            <a:r>
              <a:rPr lang="en-GB" sz="2200" dirty="0">
                <a:ea typeface="Times New Roman" panose="02020603050405020304" pitchFamily="18" charset="0"/>
              </a:rPr>
              <a:t>for energy </a:t>
            </a:r>
            <a:r>
              <a:rPr lang="en-GB" sz="2200" dirty="0" smtClean="0">
                <a:ea typeface="Times New Roman" panose="02020603050405020304" pitchFamily="18" charset="0"/>
              </a:rPr>
              <a:t>generation using water drainage systems?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ea typeface="Times New Roman" panose="02020603050405020304" pitchFamily="18" charset="0"/>
              </a:rPr>
              <a:t>Would home buyers support rainwater harvesting?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ea typeface="Times New Roman" panose="02020603050405020304" pitchFamily="18" charset="0"/>
              </a:rPr>
              <a:t>How can we engage with residents/communities to change water-related behaviours (e.g. increased water-use efficiency)?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ea typeface="Times New Roman" panose="02020603050405020304" pitchFamily="18" charset="0"/>
              </a:rPr>
              <a:t>How can the planning system better incorporate flood risk and water management? </a:t>
            </a:r>
            <a:endParaRPr lang="en-GB" sz="2200" dirty="0">
              <a:ea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 smtClean="0"/>
              <a:t>How do we demonstrate </a:t>
            </a:r>
            <a:r>
              <a:rPr lang="en-GB" sz="2200" dirty="0"/>
              <a:t>the </a:t>
            </a:r>
            <a:r>
              <a:rPr lang="en-GB" sz="2200" dirty="0" smtClean="0"/>
              <a:t>advantages </a:t>
            </a:r>
            <a:r>
              <a:rPr lang="en-GB" sz="2200" dirty="0"/>
              <a:t>of </a:t>
            </a:r>
            <a:r>
              <a:rPr lang="en-GB" sz="2200" dirty="0" smtClean="0"/>
              <a:t>holistic planning </a:t>
            </a:r>
            <a:r>
              <a:rPr lang="en-GB" sz="2200" dirty="0"/>
              <a:t>and </a:t>
            </a:r>
            <a:r>
              <a:rPr lang="en-GB" sz="2200" dirty="0" smtClean="0"/>
              <a:t>urban design over ‘business as usual’ approaches to development?</a:t>
            </a:r>
            <a:endParaRPr lang="en-GB" sz="2200" dirty="0" smtClean="0">
              <a:ea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2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1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44322" y="1338074"/>
            <a:ext cx="8055356" cy="2520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000" b="1" u="sng" dirty="0" smtClean="0">
                <a:latin typeface="Cambria" panose="02040503050406030204" pitchFamily="18" charset="0"/>
              </a:rPr>
              <a:t>Acknowledgement</a:t>
            </a:r>
          </a:p>
          <a:p>
            <a:pPr marL="0" indent="0">
              <a:buNone/>
            </a:pPr>
            <a:endParaRPr lang="en-GB" altLang="en-US" sz="1200" b="1" u="sng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altLang="en-US" sz="2000" dirty="0" smtClean="0">
                <a:latin typeface="Cambria" panose="02040503050406030204" pitchFamily="18" charset="0"/>
              </a:rPr>
              <a:t>This research is being conducted as part of the Urban Flood Resilience Research Consortium with support from:</a:t>
            </a:r>
          </a:p>
          <a:p>
            <a:pPr marL="0" indent="0">
              <a:buNone/>
            </a:pPr>
            <a:endParaRPr lang="en-GB" altLang="en-US" sz="6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GB" altLang="en-US" sz="600" b="1" dirty="0" smtClean="0">
              <a:latin typeface="Cambria" panose="02040503050406030204" pitchFamily="18" charset="0"/>
            </a:endParaRPr>
          </a:p>
          <a:p>
            <a:r>
              <a:rPr lang="en-GB" altLang="en-US" sz="2000" dirty="0" smtClean="0">
                <a:latin typeface="Cambria" panose="02040503050406030204" pitchFamily="18" charset="0"/>
              </a:rPr>
              <a:t>Engineering </a:t>
            </a:r>
            <a:r>
              <a:rPr lang="en-GB" altLang="en-US" sz="2000" dirty="0">
                <a:latin typeface="Cambria" panose="02040503050406030204" pitchFamily="18" charset="0"/>
              </a:rPr>
              <a:t>and Physical Sciences Research Council</a:t>
            </a:r>
          </a:p>
          <a:p>
            <a:r>
              <a:rPr lang="en-GB" altLang="en-US" sz="2000" dirty="0" smtClean="0">
                <a:latin typeface="Cambria" panose="02040503050406030204" pitchFamily="18" charset="0"/>
              </a:rPr>
              <a:t>Environment Agency</a:t>
            </a:r>
          </a:p>
          <a:p>
            <a:r>
              <a:rPr lang="en-GB" altLang="en-US" sz="2000" dirty="0" smtClean="0">
                <a:latin typeface="Cambria" panose="02040503050406030204" pitchFamily="18" charset="0"/>
              </a:rPr>
              <a:t>Water Industry Forum</a:t>
            </a:r>
          </a:p>
          <a:p>
            <a:r>
              <a:rPr lang="en-GB" altLang="en-US" sz="2000" dirty="0" smtClean="0">
                <a:latin typeface="Cambria" panose="02040503050406030204" pitchFamily="18" charset="0"/>
              </a:rPr>
              <a:t>UK WIR</a:t>
            </a:r>
          </a:p>
          <a:p>
            <a:r>
              <a:rPr lang="en-GB" altLang="en-US" sz="2000" dirty="0" smtClean="0">
                <a:latin typeface="Cambria" panose="02040503050406030204" pitchFamily="18" charset="0"/>
              </a:rPr>
              <a:t>Atkins</a:t>
            </a:r>
          </a:p>
          <a:p>
            <a:r>
              <a:rPr lang="en-GB" altLang="en-US" sz="2000" dirty="0" smtClean="0">
                <a:latin typeface="Cambria" panose="02040503050406030204" pitchFamily="18" charset="0"/>
              </a:rPr>
              <a:t>Ebbsfleet Development Corporation</a:t>
            </a:r>
            <a:endParaRPr lang="en-GB" altLang="en-US" sz="2000" dirty="0">
              <a:latin typeface="Cambria" panose="02040503050406030204" pitchFamily="18" charset="0"/>
            </a:endParaRPr>
          </a:p>
          <a:p>
            <a:r>
              <a:rPr lang="en-GB" altLang="en-US" sz="2000" dirty="0" smtClean="0">
                <a:latin typeface="Cambria" panose="02040503050406030204" pitchFamily="18" charset="0"/>
              </a:rPr>
              <a:t>Newcastle City Council</a:t>
            </a:r>
          </a:p>
          <a:p>
            <a:pPr marL="0" indent="0">
              <a:buNone/>
            </a:pPr>
            <a:endParaRPr lang="en-GB" altLang="en-US" sz="18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GB" altLang="en-US" sz="1800" dirty="0" smtClean="0">
              <a:latin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882" y="43751"/>
            <a:ext cx="8965693" cy="524136"/>
            <a:chOff x="66882" y="43751"/>
            <a:chExt cx="8965693" cy="52413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82" y="71012"/>
              <a:ext cx="775509" cy="46006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9" t="18966" r="5019" b="20200"/>
            <a:stretch/>
          </p:blipFill>
          <p:spPr>
            <a:xfrm>
              <a:off x="1042928" y="117638"/>
              <a:ext cx="1396240" cy="37796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705" y="148303"/>
              <a:ext cx="1440131" cy="3054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373" y="91181"/>
              <a:ext cx="979721" cy="41563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631" y="43751"/>
              <a:ext cx="620307" cy="52413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475" y="97999"/>
              <a:ext cx="1296799" cy="41564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8811" y="168673"/>
              <a:ext cx="1253764" cy="31344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17888" y="6410609"/>
            <a:ext cx="8508225" cy="646331"/>
            <a:chOff x="317888" y="6410609"/>
            <a:chExt cx="8508225" cy="646331"/>
          </a:xfrm>
        </p:grpSpPr>
        <p:grpSp>
          <p:nvGrpSpPr>
            <p:cNvPr id="23" name="Group 22"/>
            <p:cNvGrpSpPr/>
            <p:nvPr/>
          </p:nvGrpSpPr>
          <p:grpSpPr>
            <a:xfrm>
              <a:off x="317888" y="6439185"/>
              <a:ext cx="8508225" cy="369332"/>
              <a:chOff x="317888" y="6439185"/>
              <a:chExt cx="8508225" cy="36933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17888" y="6439185"/>
                <a:ext cx="8508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				              Urban Flood Resilience @BlueGreenCities</a:t>
                </a:r>
                <a:endParaRPr lang="en-GB" dirty="0"/>
              </a:p>
            </p:txBody>
          </p:sp>
          <p:pic>
            <p:nvPicPr>
              <p:cNvPr id="26" name="Picture 2" descr="https://pbs.twimg.com/profile_images/666407537084796928/YBGgi9BO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9727" b="78516" l="16211" r="8535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49" t="18913" r="14048" b="19759"/>
              <a:stretch/>
            </p:blipFill>
            <p:spPr bwMode="auto">
              <a:xfrm>
                <a:off x="4470604" y="6493901"/>
                <a:ext cx="299629" cy="259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383201" y="6410609"/>
              <a:ext cx="32744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/>
                <a:t>www.urbanfloodresilience.ac.uk</a:t>
              </a:r>
              <a:r>
                <a:rPr lang="en-GB" dirty="0" smtClean="0"/>
                <a:t>	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029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6334897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 b="-85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66" y="1194479"/>
            <a:ext cx="78804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GB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ake </a:t>
            </a:r>
            <a:r>
              <a:rPr lang="en-GB" sz="3600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urban flood resilience</a:t>
            </a:r>
            <a:r>
              <a:rPr lang="en-GB" sz="3600" i="1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achievable in an uncertain future, by making transformative change possible through adoption of the whole systems approach to urban flood and water management</a:t>
            </a:r>
            <a:endParaRPr lang="en-GB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9524" y="181233"/>
            <a:ext cx="4604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Aim</a:t>
            </a:r>
            <a:endParaRPr lang="en-GB" sz="5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6334897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 b="-85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1725" y="181233"/>
            <a:ext cx="65005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Urban Flood Resilience</a:t>
            </a:r>
            <a:endParaRPr lang="en-GB" sz="5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454" y="1533582"/>
            <a:ext cx="82850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ea typeface="Calibri" panose="020F0502020204030204" pitchFamily="34" charset="0"/>
              </a:rPr>
              <a:t>A </a:t>
            </a:r>
            <a:r>
              <a:rPr lang="en-GB" sz="3000" dirty="0">
                <a:ea typeface="Calibri" panose="020F0502020204030204" pitchFamily="34" charset="0"/>
              </a:rPr>
              <a:t>city’s capacity to maintain future flood risk at </a:t>
            </a:r>
            <a:r>
              <a:rPr lang="en-GB" sz="3000" dirty="0" smtClean="0">
                <a:ea typeface="Calibri" panose="020F0502020204030204" pitchFamily="34" charset="0"/>
              </a:rPr>
              <a:t>acceptable </a:t>
            </a:r>
            <a:r>
              <a:rPr lang="en-GB" sz="3000" dirty="0">
                <a:ea typeface="Calibri" panose="020F0502020204030204" pitchFamily="34" charset="0"/>
              </a:rPr>
              <a:t>levels </a:t>
            </a:r>
            <a:r>
              <a:rPr lang="en-GB" sz="3000" dirty="0" smtClean="0">
                <a:ea typeface="Calibri" panose="020F0502020204030204" pitchFamily="34" charset="0"/>
              </a:rPr>
              <a:t>by: </a:t>
            </a:r>
          </a:p>
          <a:p>
            <a:endParaRPr lang="en-GB" dirty="0" smtClean="0"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>
                <a:ea typeface="Calibri" panose="020F0502020204030204" pitchFamily="34" charset="0"/>
              </a:rPr>
              <a:t>preventing </a:t>
            </a:r>
            <a:r>
              <a:rPr lang="en-GB" sz="3000" dirty="0">
                <a:ea typeface="Calibri" panose="020F0502020204030204" pitchFamily="34" charset="0"/>
              </a:rPr>
              <a:t>deaths and injuries, </a:t>
            </a:r>
            <a:endParaRPr lang="en-GB" sz="3000" dirty="0" smtClean="0"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>
                <a:ea typeface="Calibri" panose="020F0502020204030204" pitchFamily="34" charset="0"/>
              </a:rPr>
              <a:t>minimising </a:t>
            </a:r>
            <a:r>
              <a:rPr lang="en-GB" sz="3000" dirty="0">
                <a:ea typeface="Calibri" panose="020F0502020204030204" pitchFamily="34" charset="0"/>
              </a:rPr>
              <a:t>damage and disruption during </a:t>
            </a:r>
            <a:r>
              <a:rPr lang="en-GB" sz="3000" dirty="0" smtClean="0">
                <a:ea typeface="Calibri" panose="020F0502020204030204" pitchFamily="34" charset="0"/>
              </a:rPr>
              <a:t>floods,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>
                <a:ea typeface="Calibri" panose="020F0502020204030204" pitchFamily="34" charset="0"/>
              </a:rPr>
              <a:t>recovering </a:t>
            </a:r>
            <a:r>
              <a:rPr lang="en-GB" sz="3000" dirty="0">
                <a:ea typeface="Calibri" panose="020F0502020204030204" pitchFamily="34" charset="0"/>
              </a:rPr>
              <a:t>quickly afterwards</a:t>
            </a:r>
            <a:r>
              <a:rPr lang="en-GB" sz="3000" dirty="0" smtClean="0">
                <a:ea typeface="Calibri" panose="020F0502020204030204" pitchFamily="34" charset="0"/>
              </a:rPr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>
                <a:ea typeface="Calibri" panose="020F0502020204030204" pitchFamily="34" charset="0"/>
              </a:rPr>
              <a:t>ensuring </a:t>
            </a:r>
            <a:r>
              <a:rPr lang="en-GB" sz="3000" dirty="0">
                <a:ea typeface="Calibri" panose="020F0502020204030204" pitchFamily="34" charset="0"/>
              </a:rPr>
              <a:t>social </a:t>
            </a:r>
            <a:r>
              <a:rPr lang="en-GB" sz="3000" dirty="0" smtClean="0">
                <a:ea typeface="Calibri" panose="020F0502020204030204" pitchFamily="34" charset="0"/>
              </a:rPr>
              <a:t>equity,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>
                <a:ea typeface="Calibri" panose="020F0502020204030204" pitchFamily="34" charset="0"/>
              </a:rPr>
              <a:t>protecting </a:t>
            </a:r>
            <a:r>
              <a:rPr lang="en-GB" sz="3000" dirty="0">
                <a:ea typeface="Calibri" panose="020F0502020204030204" pitchFamily="34" charset="0"/>
              </a:rPr>
              <a:t>the city’s cultural identity </a:t>
            </a:r>
            <a:r>
              <a:rPr lang="en-GB" sz="3000" dirty="0" smtClean="0">
                <a:ea typeface="Calibri" panose="020F0502020204030204" pitchFamily="34" charset="0"/>
              </a:rPr>
              <a:t>and economic </a:t>
            </a:r>
            <a:r>
              <a:rPr lang="en-GB" sz="3000" dirty="0">
                <a:ea typeface="Calibri" panose="020F0502020204030204" pitchFamily="34" charset="0"/>
              </a:rPr>
              <a:t>vitality</a:t>
            </a:r>
            <a:endParaRPr lang="en-GB" sz="3000" dirty="0"/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191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556" y="44624"/>
            <a:ext cx="9116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3000" dirty="0" smtClean="0">
                <a:solidFill>
                  <a:srgbClr val="002060"/>
                </a:solidFill>
                <a:latin typeface="Cambria" panose="02040503050406030204" pitchFamily="18" charset="0"/>
                <a:ea typeface="SimSun" pitchFamily="2" charset="-122"/>
                <a:cs typeface="Arial" pitchFamily="34" charset="0"/>
              </a:rPr>
              <a:t>Resilient Blue-Green Cities</a:t>
            </a:r>
            <a:endParaRPr lang="en-GB" altLang="zh-CN" sz="3000" dirty="0">
              <a:solidFill>
                <a:srgbClr val="002060"/>
              </a:solidFill>
              <a:latin typeface="Cambria" panose="02040503050406030204" pitchFamily="18" charset="0"/>
              <a:ea typeface="SimSun" pitchFamily="2" charset="-122"/>
              <a:cs typeface="Arial" pitchFamily="34" charset="0"/>
            </a:endParaRPr>
          </a:p>
        </p:txBody>
      </p:sp>
      <p:pic>
        <p:nvPicPr>
          <p:cNvPr id="1026" name="Picture 2" descr="https://www.contradodigital.com/wp-content/uploads/2014/06/Blue-Green-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2" y="799072"/>
            <a:ext cx="8179077" cy="52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2961" y="6423801"/>
            <a:ext cx="8704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Image: https</a:t>
            </a:r>
            <a:r>
              <a:rPr lang="en-GB" sz="1600" dirty="0"/>
              <a:t>://www.contradodigital.com/wp-content/uploads/2014/06/Blue-Green-City.jpg</a:t>
            </a:r>
          </a:p>
        </p:txBody>
      </p:sp>
    </p:spTree>
    <p:extLst>
      <p:ext uri="{BB962C8B-B14F-4D97-AF65-F5344CB8AC3E}">
        <p14:creationId xmlns:p14="http://schemas.microsoft.com/office/powerpoint/2010/main" val="13879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444" y="202803"/>
            <a:ext cx="86951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Changing the Water Narrative</a:t>
            </a:r>
            <a:r>
              <a:rPr lang="en-GB" sz="3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</a:p>
          <a:p>
            <a:pPr algn="ctr"/>
            <a:r>
              <a:rPr lang="en-GB" sz="3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stormwater is not just a nuisance </a:t>
            </a:r>
          </a:p>
          <a:p>
            <a:pPr algn="ctr"/>
            <a:r>
              <a:rPr lang="en-GB" sz="3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but presents </a:t>
            </a:r>
            <a:r>
              <a:rPr lang="en-GB" sz="34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opportunities </a:t>
            </a:r>
            <a:r>
              <a:rPr lang="en-GB" sz="3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 make cities </a:t>
            </a:r>
          </a:p>
          <a:p>
            <a:pPr algn="ctr"/>
            <a:r>
              <a:rPr lang="en-GB" sz="3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Resilient, Attractive, </a:t>
            </a:r>
            <a:r>
              <a:rPr lang="en-GB" sz="3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GB" sz="3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ompetitive and Liveable</a:t>
            </a:r>
            <a:endParaRPr lang="en-GB" sz="34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2411" y="2603290"/>
            <a:ext cx="8424672" cy="3177206"/>
            <a:chOff x="402411" y="2924572"/>
            <a:chExt cx="8424672" cy="31772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411" y="2924572"/>
              <a:ext cx="2382905" cy="3177206"/>
            </a:xfrm>
            <a:prstGeom prst="rect">
              <a:avLst/>
            </a:prstGeom>
          </p:spPr>
        </p:pic>
        <p:pic>
          <p:nvPicPr>
            <p:cNvPr id="10" name="Picture 4" descr="URBANISTEN_Watersquare Benthemplein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458" y="2924572"/>
              <a:ext cx="5762625" cy="3152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97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503" y="976140"/>
            <a:ext cx="871357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change in protecting UK cities and national economy from increased storminess, without constraining urban development and growth. 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Envisioning and delivering a different water future: urban flood and water management that is:-</a:t>
            </a:r>
          </a:p>
          <a:p>
            <a:pPr marL="161925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planned </a:t>
            </a:r>
          </a:p>
          <a:p>
            <a:pPr marL="161925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developed</a:t>
            </a:r>
          </a:p>
          <a:p>
            <a:pPr marL="161925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operated 	</a:t>
            </a:r>
          </a:p>
          <a:p>
            <a:pPr lvl="1"/>
            <a:r>
              <a:rPr lang="en-GB" sz="28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sz="2800" i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sustainably</a:t>
            </a:r>
            <a:r>
              <a:rPr lang="en-GB" sz="2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with </a:t>
            </a:r>
            <a:r>
              <a:rPr lang="en-GB" sz="2800" i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multiple benefits</a:t>
            </a:r>
            <a:endParaRPr lang="en-GB" sz="2800" i="1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GB" sz="2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56" y="44624"/>
            <a:ext cx="9116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3000" dirty="0" smtClean="0">
                <a:solidFill>
                  <a:srgbClr val="002060"/>
                </a:solidFill>
                <a:latin typeface="Cambria" panose="02040503050406030204" pitchFamily="18" charset="0"/>
                <a:ea typeface="SimSun" pitchFamily="2" charset="-122"/>
                <a:cs typeface="Arial" pitchFamily="34" charset="0"/>
              </a:rPr>
              <a:t>Research Impact</a:t>
            </a:r>
            <a:endParaRPr lang="en-GB" altLang="zh-CN" sz="3000" dirty="0">
              <a:solidFill>
                <a:srgbClr val="002060"/>
              </a:solidFill>
              <a:latin typeface="Cambria" panose="02040503050406030204" pitchFamily="18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14427762"/>
              </p:ext>
            </p:extLst>
          </p:nvPr>
        </p:nvGraphicFramePr>
        <p:xfrm>
          <a:off x="256947" y="887289"/>
          <a:ext cx="8622394" cy="5413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3556" y="44624"/>
            <a:ext cx="9116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3000" dirty="0" smtClean="0">
                <a:solidFill>
                  <a:srgbClr val="002060"/>
                </a:solidFill>
                <a:latin typeface="Cambria" panose="02040503050406030204" pitchFamily="18" charset="0"/>
                <a:ea typeface="SimSun" pitchFamily="2" charset="-122"/>
                <a:cs typeface="Arial" pitchFamily="34" charset="0"/>
              </a:rPr>
              <a:t>Urban Flood Resilience Research Themes</a:t>
            </a:r>
            <a:endParaRPr lang="en-GB" altLang="zh-CN" sz="3000" dirty="0">
              <a:solidFill>
                <a:srgbClr val="002060"/>
              </a:solidFill>
              <a:latin typeface="Cambria" panose="02040503050406030204" pitchFamily="18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15974"/>
            <a:ext cx="9144000" cy="64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" y="0"/>
            <a:ext cx="8761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3386</TotalTime>
  <Words>1042</Words>
  <Application>Microsoft Office PowerPoint</Application>
  <PresentationFormat>On-screen Show (4:3)</PresentationFormat>
  <Paragraphs>128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SimSun</vt:lpstr>
      <vt:lpstr>Arial</vt:lpstr>
      <vt:lpstr>Calibri</vt:lpstr>
      <vt:lpstr>Calibri Light</vt:lpstr>
      <vt:lpstr>Cambria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Nottingham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O'donnell Emily</dc:creator>
  <cp:lastModifiedBy>O'donnell Emily</cp:lastModifiedBy>
  <cp:revision>134</cp:revision>
  <dcterms:created xsi:type="dcterms:W3CDTF">2016-10-12T10:16:24Z</dcterms:created>
  <dcterms:modified xsi:type="dcterms:W3CDTF">2017-05-11T11:28:29Z</dcterms:modified>
</cp:coreProperties>
</file>